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5" r:id="rId5"/>
    <p:sldId id="266" r:id="rId6"/>
    <p:sldId id="262" r:id="rId7"/>
    <p:sldId id="267" r:id="rId8"/>
    <p:sldId id="263" r:id="rId9"/>
    <p:sldId id="268" r:id="rId10"/>
  </p:sldIdLst>
  <p:sldSz cx="9906000" cy="6858000" type="A4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68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0" autoAdjust="0"/>
    <p:restoredTop sz="96327"/>
  </p:normalViewPr>
  <p:slideViewPr>
    <p:cSldViewPr snapToGrid="0">
      <p:cViewPr varScale="1">
        <p:scale>
          <a:sx n="112" d="100"/>
          <a:sy n="112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68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07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03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4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71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04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70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46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80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99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ABE3-B59D-CB42-862B-2D407358208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3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7189" cy="685868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F7F98D1-A022-1400-432E-54B5DF52B0D8}"/>
              </a:ext>
            </a:extLst>
          </p:cNvPr>
          <p:cNvSpPr txBox="1"/>
          <p:nvPr/>
        </p:nvSpPr>
        <p:spPr>
          <a:xfrm>
            <a:off x="140041" y="5591966"/>
            <a:ext cx="3526706" cy="455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Informations 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726" b="1" dirty="0" err="1">
                <a:solidFill>
                  <a:srgbClr val="3F2683"/>
                </a:solidFill>
                <a:latin typeface="Times" pitchFamily="2" charset="0"/>
              </a:rPr>
              <a:t>contact.errobi@communaute-paysbasque.fr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/ 05 59 93 50 77</a:t>
            </a:r>
          </a:p>
          <a:p>
            <a:pPr>
              <a:spcAft>
                <a:spcPts val="272"/>
              </a:spcAft>
            </a:pP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Coorganisateurs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: Département des Pyrénées-Atlantiques, Syndicat des Mobilités Pays Basque-Adour (SMPBA), 11 communes d'Errobi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104842" y="2820971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>
            <a:extLst>
              <a:ext uri="{FF2B5EF4-FFF2-40B4-BE49-F238E27FC236}">
                <a16:creationId xmlns:a16="http://schemas.microsoft.com/office/drawing/2014/main" id="{5CF37EF6-A1B7-D738-B7E9-EE90B45A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938" y="5610512"/>
            <a:ext cx="409450" cy="4094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4A83D42-B968-F058-D009-EEF8593ED489}"/>
              </a:ext>
            </a:extLst>
          </p:cNvPr>
          <p:cNvSpPr txBox="1"/>
          <p:nvPr/>
        </p:nvSpPr>
        <p:spPr>
          <a:xfrm>
            <a:off x="1047195" y="3516767"/>
            <a:ext cx="3695152" cy="13247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Entretien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autoréparation, maniement, pratique,.. et jeux autour du vélo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Essais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de vélos électriques - circuit dans Cambo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Concertation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citoyenne sur des projets d’itinéraires vélo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Sensibilisation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ludique sur le climat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Musée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du vélo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Présentation de 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vélos à hydrogène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Stand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sur la mobilité en Pays Basque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Animation musicale 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par la banda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Izarra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TALO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(salés et sucrés), saucisse, cœurs de canard, frites et Buvettes </a:t>
            </a:r>
          </a:p>
          <a:p>
            <a:pPr marL="129616" defTabSz="414772">
              <a:lnSpc>
                <a:spcPct val="80000"/>
              </a:lnSpc>
              <a:spcBef>
                <a:spcPts val="136"/>
              </a:spcBef>
              <a:tabLst>
                <a:tab pos="527106" algn="l"/>
              </a:tabLst>
              <a:defRPr/>
            </a:pPr>
            <a:r>
              <a:rPr lang="fr-FR" sz="907" b="1" i="1" u="sng" dirty="0">
                <a:solidFill>
                  <a:srgbClr val="3F2683"/>
                </a:solidFill>
                <a:latin typeface="Times" pitchFamily="2" charset="0"/>
              </a:rPr>
              <a:t>à 15:30 : </a:t>
            </a:r>
            <a:r>
              <a:rPr lang="fr-FR" sz="907" b="1" u="sng" dirty="0">
                <a:solidFill>
                  <a:srgbClr val="3F2683"/>
                </a:solidFill>
                <a:latin typeface="Times" pitchFamily="2" charset="0"/>
              </a:rPr>
              <a:t>Remise des prix</a:t>
            </a:r>
            <a:r>
              <a:rPr lang="fr-FR" sz="907" b="1" i="1" u="sng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u="sng" dirty="0">
                <a:solidFill>
                  <a:srgbClr val="3F2683"/>
                </a:solidFill>
                <a:latin typeface="Times" pitchFamily="2" charset="0"/>
              </a:rPr>
              <a:t>du concours photo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36BD30-CF32-88A0-0F86-D8E1FA992229}"/>
              </a:ext>
            </a:extLst>
          </p:cNvPr>
          <p:cNvSpPr txBox="1"/>
          <p:nvPr/>
        </p:nvSpPr>
        <p:spPr>
          <a:xfrm>
            <a:off x="1209008" y="2854152"/>
            <a:ext cx="3497973" cy="44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Vélorution </a:t>
            </a:r>
          </a:p>
          <a:p>
            <a:pPr>
              <a:lnSpc>
                <a:spcPct val="90000"/>
              </a:lnSpc>
            </a:pP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balade à vélo depuis les 11 mairies d’ERROBI vers Cambo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C736DA6-1985-7C18-3A35-6B9B533FA1D5}"/>
              </a:ext>
            </a:extLst>
          </p:cNvPr>
          <p:cNvSpPr txBox="1"/>
          <p:nvPr/>
        </p:nvSpPr>
        <p:spPr>
          <a:xfrm>
            <a:off x="299976" y="2874287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dès  9:30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4D4F8E0-89C4-2B0D-257D-503D9EFB3577}"/>
              </a:ext>
            </a:extLst>
          </p:cNvPr>
          <p:cNvSpPr txBox="1"/>
          <p:nvPr/>
        </p:nvSpPr>
        <p:spPr>
          <a:xfrm>
            <a:off x="902165" y="3329866"/>
            <a:ext cx="1721386" cy="29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Journée Vélo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D820B4-F61F-B068-6D09-FC360BF3B5EE}"/>
              </a:ext>
            </a:extLst>
          </p:cNvPr>
          <p:cNvSpPr txBox="1"/>
          <p:nvPr/>
        </p:nvSpPr>
        <p:spPr>
          <a:xfrm>
            <a:off x="1855425" y="3355693"/>
            <a:ext cx="2688297" cy="24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au Parc Saint Joseph de Cambo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1BC5385-E7AC-1E69-27AB-9B40BF9466EC}"/>
              </a:ext>
            </a:extLst>
          </p:cNvPr>
          <p:cNvSpPr txBox="1"/>
          <p:nvPr/>
        </p:nvSpPr>
        <p:spPr>
          <a:xfrm>
            <a:off x="275030" y="3333698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dès 11:00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6C4E5E2-2C01-BAF7-46DF-FAEDB60BC04A}"/>
              </a:ext>
            </a:extLst>
          </p:cNvPr>
          <p:cNvSpPr txBox="1"/>
          <p:nvPr/>
        </p:nvSpPr>
        <p:spPr>
          <a:xfrm>
            <a:off x="97470" y="5104893"/>
            <a:ext cx="3040852" cy="42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336" lvl="1" indent="-120975">
              <a:buFont typeface="Arial" panose="020B0604020202020204" pitchFamily="34" charset="0"/>
              <a:buChar char="•"/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Atelier Fresque du Climat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-11 oct. </a:t>
            </a:r>
          </a:p>
          <a:p>
            <a:pPr marL="449336" lvl="1" indent="-120975">
              <a:buFont typeface="Arial" panose="020B0604020202020204" pitchFamily="34" charset="0"/>
              <a:buChar char="•"/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Atelier Fresque de La Mobilité -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14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oct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75C9770-E317-92D3-F147-97DCC667DF8F}"/>
              </a:ext>
            </a:extLst>
          </p:cNvPr>
          <p:cNvSpPr txBox="1"/>
          <p:nvPr/>
        </p:nvSpPr>
        <p:spPr>
          <a:xfrm>
            <a:off x="3253362" y="5069207"/>
            <a:ext cx="1568826" cy="3604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à 18:00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au Pôle Errobi, </a:t>
            </a:r>
          </a:p>
          <a:p>
            <a:pPr algn="ctr">
              <a:lnSpc>
                <a:spcPct val="80000"/>
              </a:lnSpc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ZAE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Errobi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à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Itxassou 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CF8E64B-9B6B-2B81-258D-4A1BF80DEF41}"/>
              </a:ext>
            </a:extLst>
          </p:cNvPr>
          <p:cNvSpPr txBox="1"/>
          <p:nvPr/>
        </p:nvSpPr>
        <p:spPr>
          <a:xfrm>
            <a:off x="104842" y="4835034"/>
            <a:ext cx="4484495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Mardi 11 et Vendredi 14 octobre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854211-5283-4814-C8EE-8AB8C5250D5E}"/>
              </a:ext>
            </a:extLst>
          </p:cNvPr>
          <p:cNvSpPr txBox="1"/>
          <p:nvPr/>
        </p:nvSpPr>
        <p:spPr>
          <a:xfrm>
            <a:off x="97471" y="2416004"/>
            <a:ext cx="4623811" cy="42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Samedi</a:t>
            </a: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 8 </a:t>
            </a: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octobre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À Errobi, tous à vélo pour le climat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5DAF7CF-16B2-B50F-485F-FEB8B4A73172}"/>
              </a:ext>
            </a:extLst>
          </p:cNvPr>
          <p:cNvCxnSpPr>
            <a:cxnSpLocks/>
          </p:cNvCxnSpPr>
          <p:nvPr/>
        </p:nvCxnSpPr>
        <p:spPr>
          <a:xfrm flipH="1">
            <a:off x="140040" y="5128204"/>
            <a:ext cx="2877440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C0E57C7-4057-E71A-0785-526A690B5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61622" y="5610512"/>
            <a:ext cx="377307" cy="400395"/>
          </a:xfrm>
          <a:prstGeom prst="rect">
            <a:avLst/>
          </a:prstGeom>
        </p:spPr>
      </p:pic>
      <p:pic>
        <p:nvPicPr>
          <p:cNvPr id="2" name="Image 1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1BCE0592-319A-5AB6-80A5-E71B76CE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23" y="0"/>
            <a:ext cx="4847189" cy="68586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BE0C11E-A99D-687E-35CC-66ACB524D86A}"/>
              </a:ext>
            </a:extLst>
          </p:cNvPr>
          <p:cNvSpPr txBox="1"/>
          <p:nvPr/>
        </p:nvSpPr>
        <p:spPr>
          <a:xfrm>
            <a:off x="5182364" y="5591966"/>
            <a:ext cx="3526706" cy="455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Informations 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726" b="1" dirty="0" err="1">
                <a:solidFill>
                  <a:srgbClr val="3F2683"/>
                </a:solidFill>
                <a:latin typeface="Times" pitchFamily="2" charset="0"/>
              </a:rPr>
              <a:t>contact.errobi@communaute-paysbasque.fr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/ 05 59 93 50 77</a:t>
            </a:r>
          </a:p>
          <a:p>
            <a:pPr>
              <a:spcAft>
                <a:spcPts val="272"/>
              </a:spcAft>
            </a:pP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Coorganisateurs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: Département des Pyrénées-Atlantiques, Syndicat des Mobilités Pays Basque-Adour (SMPBA), 11 communes d'Errobi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7CB58AF-DA2B-6503-8D6E-6C677E1B2628}"/>
              </a:ext>
            </a:extLst>
          </p:cNvPr>
          <p:cNvCxnSpPr>
            <a:cxnSpLocks/>
          </p:cNvCxnSpPr>
          <p:nvPr/>
        </p:nvCxnSpPr>
        <p:spPr>
          <a:xfrm flipH="1">
            <a:off x="5147165" y="2820971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574A37C-D19F-8E1F-9D7B-65DC2636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261" y="5610512"/>
            <a:ext cx="409450" cy="4094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FDB1120-1261-FECB-4C48-8C9334B106B3}"/>
              </a:ext>
            </a:extLst>
          </p:cNvPr>
          <p:cNvSpPr txBox="1"/>
          <p:nvPr/>
        </p:nvSpPr>
        <p:spPr>
          <a:xfrm>
            <a:off x="6089518" y="3516767"/>
            <a:ext cx="3695152" cy="13247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Entretien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autoréparation, maniement, pratique,.. et jeux autour du vélo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Essais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de vélos électriques - circuit dans Cambo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Concertation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citoyenne sur des projets d’itinéraires vélo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Sensibilisation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ludique sur le climat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Musée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du vélo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Présentation de 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vélos à hydrogène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Stand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sur la mobilité en Pays Basque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Animation musicale 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par la banda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Izarra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TALO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(salés et sucrés), saucisse, cœurs de canard, frites et Buvettes </a:t>
            </a:r>
          </a:p>
          <a:p>
            <a:pPr marL="129616" defTabSz="414772">
              <a:lnSpc>
                <a:spcPct val="80000"/>
              </a:lnSpc>
              <a:spcBef>
                <a:spcPts val="136"/>
              </a:spcBef>
              <a:tabLst>
                <a:tab pos="527106" algn="l"/>
              </a:tabLst>
              <a:defRPr/>
            </a:pPr>
            <a:r>
              <a:rPr lang="fr-FR" sz="907" b="1" i="1" u="sng" dirty="0">
                <a:solidFill>
                  <a:srgbClr val="3F2683"/>
                </a:solidFill>
                <a:latin typeface="Times" pitchFamily="2" charset="0"/>
              </a:rPr>
              <a:t>à 15:30 : </a:t>
            </a:r>
            <a:r>
              <a:rPr lang="fr-FR" sz="907" b="1" u="sng" dirty="0">
                <a:solidFill>
                  <a:srgbClr val="3F2683"/>
                </a:solidFill>
                <a:latin typeface="Times" pitchFamily="2" charset="0"/>
              </a:rPr>
              <a:t>Remise des prix</a:t>
            </a:r>
            <a:r>
              <a:rPr lang="fr-FR" sz="907" b="1" i="1" u="sng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u="sng" dirty="0">
                <a:solidFill>
                  <a:srgbClr val="3F2683"/>
                </a:solidFill>
                <a:latin typeface="Times" pitchFamily="2" charset="0"/>
              </a:rPr>
              <a:t>du concours photo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5E0FDD-A9FF-72C0-4B68-4FE73806F8BD}"/>
              </a:ext>
            </a:extLst>
          </p:cNvPr>
          <p:cNvSpPr txBox="1"/>
          <p:nvPr/>
        </p:nvSpPr>
        <p:spPr>
          <a:xfrm>
            <a:off x="6251331" y="2854152"/>
            <a:ext cx="3497973" cy="44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Vélorution </a:t>
            </a:r>
          </a:p>
          <a:p>
            <a:pPr>
              <a:lnSpc>
                <a:spcPct val="90000"/>
              </a:lnSpc>
            </a:pP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balade à vélo depuis les 11 mairies d’ERROBI vers Cambo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7D229C-6E74-6C6C-0251-52A86EDEE472}"/>
              </a:ext>
            </a:extLst>
          </p:cNvPr>
          <p:cNvSpPr txBox="1"/>
          <p:nvPr/>
        </p:nvSpPr>
        <p:spPr>
          <a:xfrm>
            <a:off x="5342299" y="2874287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dès  9:30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CC65EB9-33AF-EC1D-AFA1-FDD7E06C9E44}"/>
              </a:ext>
            </a:extLst>
          </p:cNvPr>
          <p:cNvSpPr txBox="1"/>
          <p:nvPr/>
        </p:nvSpPr>
        <p:spPr>
          <a:xfrm>
            <a:off x="5944488" y="3329866"/>
            <a:ext cx="1721386" cy="29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Journée Vélo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18E6099-C9DF-4D3B-D93D-E6A5D9E6F269}"/>
              </a:ext>
            </a:extLst>
          </p:cNvPr>
          <p:cNvSpPr txBox="1"/>
          <p:nvPr/>
        </p:nvSpPr>
        <p:spPr>
          <a:xfrm>
            <a:off x="6897748" y="3355693"/>
            <a:ext cx="2688297" cy="24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au Parc Saint Joseph de Cambo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A9B52F-E200-411D-2789-D7218B183E32}"/>
              </a:ext>
            </a:extLst>
          </p:cNvPr>
          <p:cNvSpPr txBox="1"/>
          <p:nvPr/>
        </p:nvSpPr>
        <p:spPr>
          <a:xfrm>
            <a:off x="5317353" y="3333698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dès 11:00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C4D714-174B-3FAD-FE89-53BFC9C15B44}"/>
              </a:ext>
            </a:extLst>
          </p:cNvPr>
          <p:cNvSpPr txBox="1"/>
          <p:nvPr/>
        </p:nvSpPr>
        <p:spPr>
          <a:xfrm>
            <a:off x="5139793" y="5104893"/>
            <a:ext cx="3040852" cy="42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336" lvl="1" indent="-120975">
              <a:buFont typeface="Arial" panose="020B0604020202020204" pitchFamily="34" charset="0"/>
              <a:buChar char="•"/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Atelier Fresque du Climat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-11 oct. </a:t>
            </a:r>
          </a:p>
          <a:p>
            <a:pPr marL="449336" lvl="1" indent="-120975">
              <a:buFont typeface="Arial" panose="020B0604020202020204" pitchFamily="34" charset="0"/>
              <a:buChar char="•"/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Atelier Fresque de La Mobilité -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14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oct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387C47-4F80-6EC9-60C5-9F87131042A1}"/>
              </a:ext>
            </a:extLst>
          </p:cNvPr>
          <p:cNvSpPr txBox="1"/>
          <p:nvPr/>
        </p:nvSpPr>
        <p:spPr>
          <a:xfrm>
            <a:off x="8295685" y="5069207"/>
            <a:ext cx="1568826" cy="3604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à 18:00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au Pôle Errobi, </a:t>
            </a:r>
          </a:p>
          <a:p>
            <a:pPr algn="ctr">
              <a:lnSpc>
                <a:spcPct val="80000"/>
              </a:lnSpc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ZAE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Errobi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à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Itxassou 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48ECE8-AC8A-BF16-D7DE-BF7BAC7D479A}"/>
              </a:ext>
            </a:extLst>
          </p:cNvPr>
          <p:cNvSpPr txBox="1"/>
          <p:nvPr/>
        </p:nvSpPr>
        <p:spPr>
          <a:xfrm>
            <a:off x="5147165" y="4835034"/>
            <a:ext cx="4484495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Mardi 11 et Vendredi 14 octobre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B57DE62-94B4-83D2-6230-B6ED3E17B415}"/>
              </a:ext>
            </a:extLst>
          </p:cNvPr>
          <p:cNvSpPr txBox="1"/>
          <p:nvPr/>
        </p:nvSpPr>
        <p:spPr>
          <a:xfrm>
            <a:off x="5139794" y="2416004"/>
            <a:ext cx="4623811" cy="42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Samedi</a:t>
            </a: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 8 </a:t>
            </a: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octobre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À Errobi, tous à vélo pour le climat 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FFB22CF-0555-BB51-B3F9-6F70AF33738F}"/>
              </a:ext>
            </a:extLst>
          </p:cNvPr>
          <p:cNvCxnSpPr>
            <a:cxnSpLocks/>
          </p:cNvCxnSpPr>
          <p:nvPr/>
        </p:nvCxnSpPr>
        <p:spPr>
          <a:xfrm flipH="1">
            <a:off x="5182363" y="5128204"/>
            <a:ext cx="2877440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5CC6F9D7-73D8-122D-0EA1-2F818CB47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303945" y="5610512"/>
            <a:ext cx="377307" cy="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7"/>
            <a:ext cx="4847189" cy="6858687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104842" y="2908530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A83D42-B968-F058-D009-EEF8593ED489}"/>
              </a:ext>
            </a:extLst>
          </p:cNvPr>
          <p:cNvSpPr txBox="1"/>
          <p:nvPr/>
        </p:nvSpPr>
        <p:spPr>
          <a:xfrm>
            <a:off x="980431" y="3596738"/>
            <a:ext cx="3853800" cy="14364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Mantentze-lanak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autokonponketa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erabilera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praktika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inguruko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jolasak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elektrikoen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probak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-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zirkuitua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Kanbon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barna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Elkar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aditze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herritarra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bizikleta-ibilbide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proiektu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batzuei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Sentsibilizazio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ludikoa,Klimari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museoa</a:t>
            </a:r>
            <a:endParaRPr lang="fr-FR" sz="907" b="1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Hidrogenozko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batzuen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aurkezpena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Erakusmahaia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mugikortasunari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Musika-animazioa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,Kanboko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Izarra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txarangaren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eskutik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TALOAK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(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gaziak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gozoak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),</a:t>
            </a:r>
            <a:r>
              <a:rPr lang="sv-SE" sz="907" dirty="0">
                <a:solidFill>
                  <a:srgbClr val="3F2683"/>
                </a:solidFill>
                <a:latin typeface="Times" pitchFamily="2" charset="0"/>
              </a:rPr>
              <a:t> lukainkak</a:t>
            </a:r>
            <a:r>
              <a:rPr lang="sv-SE" sz="907" dirty="0">
                <a:solidFill>
                  <a:srgbClr val="3C763D"/>
                </a:solidFill>
                <a:latin typeface="Open Sans" panose="020B0606030504020204" pitchFamily="34" charset="0"/>
              </a:rPr>
              <a:t>, </a:t>
            </a:r>
            <a:r>
              <a:rPr lang="sv-SE" sz="907" dirty="0">
                <a:solidFill>
                  <a:srgbClr val="3F2683"/>
                </a:solidFill>
                <a:latin typeface="Times" pitchFamily="2" charset="0"/>
              </a:rPr>
              <a:t>ahate bihotzak, fritak eta Edariak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129616" defTabSz="414772">
              <a:lnSpc>
                <a:spcPct val="80000"/>
              </a:lnSpc>
              <a:spcBef>
                <a:spcPts val="136"/>
              </a:spcBef>
              <a:tabLst>
                <a:tab pos="527106" algn="l"/>
              </a:tabLst>
              <a:defRPr/>
            </a:pPr>
            <a:r>
              <a:rPr lang="fi-FI" sz="907" b="1" u="sng" dirty="0">
                <a:solidFill>
                  <a:srgbClr val="3F2683"/>
                </a:solidFill>
                <a:latin typeface="Times" pitchFamily="2" charset="0"/>
              </a:rPr>
              <a:t>15: 30ean: argazki-lehiaketaren sari banaketa</a:t>
            </a:r>
            <a:endParaRPr lang="fr-FR" sz="907" b="1" u="sng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36BD30-CF32-88A0-0F86-D8E1FA992229}"/>
              </a:ext>
            </a:extLst>
          </p:cNvPr>
          <p:cNvSpPr txBox="1"/>
          <p:nvPr/>
        </p:nvSpPr>
        <p:spPr>
          <a:xfrm>
            <a:off x="1148356" y="2920915"/>
            <a:ext cx="3497973" cy="59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Goizeko-Txirrindiraultza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egindako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ibilaldia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Etxeetatik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Kanborantz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C736DA6-1985-7C18-3A35-6B9B533FA1D5}"/>
              </a:ext>
            </a:extLst>
          </p:cNvPr>
          <p:cNvSpPr txBox="1"/>
          <p:nvPr/>
        </p:nvSpPr>
        <p:spPr>
          <a:xfrm>
            <a:off x="164864" y="2931603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9:30</a:t>
            </a:r>
            <a:r>
              <a:rPr lang="fr-FR" sz="1400" b="1" i="1" dirty="0">
                <a:solidFill>
                  <a:srgbClr val="3F2683"/>
                </a:solidFill>
                <a:latin typeface="Times" pitchFamily="2" charset="0"/>
              </a:rPr>
              <a:t>etik</a:t>
            </a:r>
            <a:endParaRPr lang="fr-FR" sz="1633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4D4F8E0-89C4-2B0D-257D-503D9EFB3577}"/>
              </a:ext>
            </a:extLst>
          </p:cNvPr>
          <p:cNvSpPr txBox="1"/>
          <p:nvPr/>
        </p:nvSpPr>
        <p:spPr>
          <a:xfrm>
            <a:off x="986116" y="3403831"/>
            <a:ext cx="1721386" cy="29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eguna</a:t>
            </a:r>
            <a:endParaRPr lang="fr-FR" sz="145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D820B4-F61F-B068-6D09-FC360BF3B5EE}"/>
              </a:ext>
            </a:extLst>
          </p:cNvPr>
          <p:cNvSpPr txBox="1"/>
          <p:nvPr/>
        </p:nvSpPr>
        <p:spPr>
          <a:xfrm>
            <a:off x="2401850" y="3439018"/>
            <a:ext cx="2688297" cy="24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, San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parkean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1BC5385-E7AC-1E69-27AB-9B40BF9466EC}"/>
              </a:ext>
            </a:extLst>
          </p:cNvPr>
          <p:cNvSpPr txBox="1"/>
          <p:nvPr/>
        </p:nvSpPr>
        <p:spPr>
          <a:xfrm>
            <a:off x="84811" y="3426313"/>
            <a:ext cx="1070884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00" b="1" i="1" dirty="0">
                <a:solidFill>
                  <a:srgbClr val="3F2683"/>
                </a:solidFill>
                <a:latin typeface="Times" pitchFamily="2" charset="0"/>
              </a:rPr>
              <a:t>11:00</a:t>
            </a:r>
            <a:r>
              <a:rPr lang="fr-FR" sz="1400" b="1" i="1" dirty="0">
                <a:solidFill>
                  <a:srgbClr val="3F2683"/>
                </a:solidFill>
                <a:latin typeface="Times" pitchFamily="2" charset="0"/>
              </a:rPr>
              <a:t>etatik</a:t>
            </a:r>
            <a:endParaRPr lang="fr-FR" sz="1600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6C4E5E2-2C01-BAF7-46DF-FAEDB60BC04A}"/>
              </a:ext>
            </a:extLst>
          </p:cNvPr>
          <p:cNvSpPr txBox="1"/>
          <p:nvPr/>
        </p:nvSpPr>
        <p:spPr>
          <a:xfrm>
            <a:off x="308630" y="5212035"/>
            <a:ext cx="2933507" cy="42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770" indent="-77770">
              <a:buFont typeface="Arial" panose="020B0604020202020204" pitchFamily="34" charset="0"/>
              <a:buChar char="•"/>
            </a:pP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Tailerra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Klimaren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Mural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-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11a</a:t>
            </a:r>
          </a:p>
          <a:p>
            <a:pPr marL="77770" indent="-77770">
              <a:buFont typeface="Arial" panose="020B0604020202020204" pitchFamily="34" charset="0"/>
              <a:buChar char="•"/>
            </a:pP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Tailerra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Mugikortasunearen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mural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–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14a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75C9770-E317-92D3-F147-97DCC667DF8F}"/>
              </a:ext>
            </a:extLst>
          </p:cNvPr>
          <p:cNvSpPr txBox="1"/>
          <p:nvPr/>
        </p:nvSpPr>
        <p:spPr>
          <a:xfrm>
            <a:off x="3101237" y="5270983"/>
            <a:ext cx="1732994" cy="3435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18:00etan </a:t>
            </a:r>
            <a:r>
              <a:rPr lang="fr-FR" sz="907" b="1" i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i="1" dirty="0" err="1">
                <a:solidFill>
                  <a:srgbClr val="3F2683"/>
                </a:solidFill>
                <a:latin typeface="Times" pitchFamily="2" charset="0"/>
              </a:rPr>
              <a:t>Eremuan</a:t>
            </a: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,</a:t>
            </a:r>
            <a:b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ZAE Errobi ITSASUN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CF8E64B-9B6B-2B81-258D-4A1BF80DEF41}"/>
              </a:ext>
            </a:extLst>
          </p:cNvPr>
          <p:cNvSpPr txBox="1"/>
          <p:nvPr/>
        </p:nvSpPr>
        <p:spPr>
          <a:xfrm>
            <a:off x="104842" y="4959354"/>
            <a:ext cx="4431509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11a,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asteartea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14a,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ostirala</a:t>
            </a:r>
            <a:endParaRPr lang="fr-FR" sz="1633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854211-5283-4814-C8EE-8AB8C5250D5E}"/>
              </a:ext>
            </a:extLst>
          </p:cNvPr>
          <p:cNvSpPr txBox="1"/>
          <p:nvPr/>
        </p:nvSpPr>
        <p:spPr>
          <a:xfrm>
            <a:off x="97471" y="2421658"/>
            <a:ext cx="4623811" cy="56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8a,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larunbata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:</a:t>
            </a:r>
            <a:endParaRPr lang="fr-FR" sz="1089" b="1" dirty="0">
              <a:solidFill>
                <a:srgbClr val="3F2683"/>
              </a:solidFill>
              <a:latin typeface="Times" pitchFamily="2" charset="0"/>
            </a:endParaRPr>
          </a:p>
          <a:p>
            <a:pPr algn="ctr"/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Errobin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denak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klimaren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alde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!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5DAF7CF-16B2-B50F-485F-FEB8B4A73172}"/>
              </a:ext>
            </a:extLst>
          </p:cNvPr>
          <p:cNvCxnSpPr>
            <a:cxnSpLocks/>
          </p:cNvCxnSpPr>
          <p:nvPr/>
        </p:nvCxnSpPr>
        <p:spPr>
          <a:xfrm flipH="1">
            <a:off x="104842" y="5239257"/>
            <a:ext cx="3161404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68E96096-0689-C59A-8887-FEC0A4C8C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938" y="5609825"/>
            <a:ext cx="409450" cy="4094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D18656-AAEB-6C96-5E59-65EB2ECEF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61622" y="5609825"/>
            <a:ext cx="377307" cy="4003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1252F0-94CE-0683-50F0-72DBF87605BC}"/>
              </a:ext>
            </a:extLst>
          </p:cNvPr>
          <p:cNvSpPr txBox="1"/>
          <p:nvPr/>
        </p:nvSpPr>
        <p:spPr>
          <a:xfrm>
            <a:off x="175756" y="5604666"/>
            <a:ext cx="3658066" cy="433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2" name="Image 1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11F7238A-B255-503D-62D7-8D793366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00" y="86799"/>
            <a:ext cx="4847189" cy="6858687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0FEB12B-0487-E321-BF5E-6DF79899AF7C}"/>
              </a:ext>
            </a:extLst>
          </p:cNvPr>
          <p:cNvCxnSpPr>
            <a:cxnSpLocks/>
          </p:cNvCxnSpPr>
          <p:nvPr/>
        </p:nvCxnSpPr>
        <p:spPr>
          <a:xfrm flipH="1">
            <a:off x="5078842" y="2996016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79F41FD-B436-FF8D-1722-F061E2C5E352}"/>
              </a:ext>
            </a:extLst>
          </p:cNvPr>
          <p:cNvSpPr txBox="1"/>
          <p:nvPr/>
        </p:nvSpPr>
        <p:spPr>
          <a:xfrm>
            <a:off x="5954431" y="3684224"/>
            <a:ext cx="3853800" cy="14364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Mantentze-lanak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autokonponketa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erabilera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praktika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inguruko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jolasak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elektrikoen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probak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-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zirkuitua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Kanbon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barna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Elkar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aditze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herritarra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bizikleta-ibilbide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proiektu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batzuei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Sentsibilizazio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ludikoa,Klimari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museoa</a:t>
            </a:r>
            <a:endParaRPr lang="fr-FR" sz="907" b="1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Hidrogenozko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batzuen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aurkezpena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Erakusmahaia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mugikortasunari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Musika-animazioa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,Kanboko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Izarra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txarangaren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eskutik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TALOAK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(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gaziak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gozoak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),</a:t>
            </a:r>
            <a:r>
              <a:rPr lang="sv-SE" sz="907" dirty="0">
                <a:solidFill>
                  <a:srgbClr val="3F2683"/>
                </a:solidFill>
                <a:latin typeface="Times" pitchFamily="2" charset="0"/>
              </a:rPr>
              <a:t> lukainkak</a:t>
            </a:r>
            <a:r>
              <a:rPr lang="sv-SE" sz="907" dirty="0">
                <a:solidFill>
                  <a:srgbClr val="3C763D"/>
                </a:solidFill>
                <a:latin typeface="Open Sans" panose="020B0606030504020204" pitchFamily="34" charset="0"/>
              </a:rPr>
              <a:t>, </a:t>
            </a:r>
            <a:r>
              <a:rPr lang="sv-SE" sz="907" dirty="0">
                <a:solidFill>
                  <a:srgbClr val="3F2683"/>
                </a:solidFill>
                <a:latin typeface="Times" pitchFamily="2" charset="0"/>
              </a:rPr>
              <a:t>ahate bihotzak, fritak eta Edariak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129616" defTabSz="414772">
              <a:lnSpc>
                <a:spcPct val="80000"/>
              </a:lnSpc>
              <a:spcBef>
                <a:spcPts val="136"/>
              </a:spcBef>
              <a:tabLst>
                <a:tab pos="527106" algn="l"/>
              </a:tabLst>
              <a:defRPr/>
            </a:pPr>
            <a:r>
              <a:rPr lang="fi-FI" sz="907" b="1" u="sng" dirty="0">
                <a:solidFill>
                  <a:srgbClr val="3F2683"/>
                </a:solidFill>
                <a:latin typeface="Times" pitchFamily="2" charset="0"/>
              </a:rPr>
              <a:t>15: 30ean: argazki-lehiaketaren sari banaketa</a:t>
            </a:r>
            <a:endParaRPr lang="fr-FR" sz="907" b="1" u="sng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94EB7D-2703-A7C9-BCEC-4C213BFD2161}"/>
              </a:ext>
            </a:extLst>
          </p:cNvPr>
          <p:cNvSpPr txBox="1"/>
          <p:nvPr/>
        </p:nvSpPr>
        <p:spPr>
          <a:xfrm>
            <a:off x="6122356" y="3008401"/>
            <a:ext cx="3497973" cy="59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Goizeko-Txirrindiraultza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egindako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ibilaldia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Etxeetatik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Kanborantz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796EB18-5AF7-CC24-2B67-F6D1AFF4B17A}"/>
              </a:ext>
            </a:extLst>
          </p:cNvPr>
          <p:cNvSpPr txBox="1"/>
          <p:nvPr/>
        </p:nvSpPr>
        <p:spPr>
          <a:xfrm>
            <a:off x="5138864" y="3019089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9:30</a:t>
            </a:r>
            <a:r>
              <a:rPr lang="fr-FR" sz="1400" b="1" i="1" dirty="0">
                <a:solidFill>
                  <a:srgbClr val="3F2683"/>
                </a:solidFill>
                <a:latin typeface="Times" pitchFamily="2" charset="0"/>
              </a:rPr>
              <a:t>etik</a:t>
            </a:r>
            <a:endParaRPr lang="fr-FR" sz="1633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06B077-D6F1-0046-E3FF-7D0FED116684}"/>
              </a:ext>
            </a:extLst>
          </p:cNvPr>
          <p:cNvSpPr txBox="1"/>
          <p:nvPr/>
        </p:nvSpPr>
        <p:spPr>
          <a:xfrm>
            <a:off x="5960116" y="3491317"/>
            <a:ext cx="1721386" cy="29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eguna</a:t>
            </a:r>
            <a:endParaRPr lang="fr-FR" sz="145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7D52235-B571-1C40-8333-7791FD9858E7}"/>
              </a:ext>
            </a:extLst>
          </p:cNvPr>
          <p:cNvSpPr txBox="1"/>
          <p:nvPr/>
        </p:nvSpPr>
        <p:spPr>
          <a:xfrm>
            <a:off x="7375850" y="3526504"/>
            <a:ext cx="2688297" cy="24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, San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parkean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57DDC41-1CD6-ED74-EA35-AD0B7E2CEE19}"/>
              </a:ext>
            </a:extLst>
          </p:cNvPr>
          <p:cNvSpPr txBox="1"/>
          <p:nvPr/>
        </p:nvSpPr>
        <p:spPr>
          <a:xfrm>
            <a:off x="5058811" y="3513799"/>
            <a:ext cx="1070884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00" b="1" i="1" dirty="0">
                <a:solidFill>
                  <a:srgbClr val="3F2683"/>
                </a:solidFill>
                <a:latin typeface="Times" pitchFamily="2" charset="0"/>
              </a:rPr>
              <a:t>11:00</a:t>
            </a:r>
            <a:r>
              <a:rPr lang="fr-FR" sz="1400" b="1" i="1" dirty="0">
                <a:solidFill>
                  <a:srgbClr val="3F2683"/>
                </a:solidFill>
                <a:latin typeface="Times" pitchFamily="2" charset="0"/>
              </a:rPr>
              <a:t>etatik</a:t>
            </a:r>
            <a:endParaRPr lang="fr-FR" sz="1600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95FFC5-89F2-6E52-8A92-6523799E0AB1}"/>
              </a:ext>
            </a:extLst>
          </p:cNvPr>
          <p:cNvSpPr txBox="1"/>
          <p:nvPr/>
        </p:nvSpPr>
        <p:spPr>
          <a:xfrm>
            <a:off x="5282630" y="5299521"/>
            <a:ext cx="2933507" cy="42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770" indent="-77770">
              <a:buFont typeface="Arial" panose="020B0604020202020204" pitchFamily="34" charset="0"/>
              <a:buChar char="•"/>
            </a:pP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Tailerra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Klimaren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Mural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-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11a</a:t>
            </a:r>
          </a:p>
          <a:p>
            <a:pPr marL="77770" indent="-77770">
              <a:buFont typeface="Arial" panose="020B0604020202020204" pitchFamily="34" charset="0"/>
              <a:buChar char="•"/>
            </a:pP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Tailerra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Mugikortasunearen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mural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–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14a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45A9B12-D3F9-5CAF-D768-3AABAA068570}"/>
              </a:ext>
            </a:extLst>
          </p:cNvPr>
          <p:cNvSpPr txBox="1"/>
          <p:nvPr/>
        </p:nvSpPr>
        <p:spPr>
          <a:xfrm>
            <a:off x="8075237" y="5358469"/>
            <a:ext cx="1732994" cy="3435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18:00etan </a:t>
            </a:r>
            <a:r>
              <a:rPr lang="fr-FR" sz="907" b="1" i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i="1" dirty="0" err="1">
                <a:solidFill>
                  <a:srgbClr val="3F2683"/>
                </a:solidFill>
                <a:latin typeface="Times" pitchFamily="2" charset="0"/>
              </a:rPr>
              <a:t>Eremuan</a:t>
            </a: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,</a:t>
            </a:r>
            <a:b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ZAE Errobi ITSASUN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E1E3A0-1DD4-0601-54E6-CDA3D2E12098}"/>
              </a:ext>
            </a:extLst>
          </p:cNvPr>
          <p:cNvSpPr txBox="1"/>
          <p:nvPr/>
        </p:nvSpPr>
        <p:spPr>
          <a:xfrm>
            <a:off x="5078842" y="5046840"/>
            <a:ext cx="4431509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11a,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asteartea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14a,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ostirala</a:t>
            </a:r>
            <a:endParaRPr lang="fr-FR" sz="1633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97D0817-282B-23D3-45F2-98C11C8703AC}"/>
              </a:ext>
            </a:extLst>
          </p:cNvPr>
          <p:cNvSpPr txBox="1"/>
          <p:nvPr/>
        </p:nvSpPr>
        <p:spPr>
          <a:xfrm>
            <a:off x="5071471" y="2509144"/>
            <a:ext cx="4623811" cy="56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8a,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larunbata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:</a:t>
            </a:r>
            <a:endParaRPr lang="fr-FR" sz="1089" b="1" dirty="0">
              <a:solidFill>
                <a:srgbClr val="3F2683"/>
              </a:solidFill>
              <a:latin typeface="Times" pitchFamily="2" charset="0"/>
            </a:endParaRPr>
          </a:p>
          <a:p>
            <a:pPr algn="ctr"/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Errobin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denak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klimaren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alde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!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5525B98-D15A-C3DD-F7BC-D22637580FC0}"/>
              </a:ext>
            </a:extLst>
          </p:cNvPr>
          <p:cNvCxnSpPr>
            <a:cxnSpLocks/>
          </p:cNvCxnSpPr>
          <p:nvPr/>
        </p:nvCxnSpPr>
        <p:spPr>
          <a:xfrm flipH="1">
            <a:off x="5078842" y="5326743"/>
            <a:ext cx="3161404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979D22E6-D868-964D-6126-0218B370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938" y="5697311"/>
            <a:ext cx="409450" cy="4094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C9D2E62-8B2C-CC35-FD41-7B5149C1F3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235622" y="5697311"/>
            <a:ext cx="377307" cy="40039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BB2AA7E6-C9A2-F18E-4FAC-85ABCAFB2E92}"/>
              </a:ext>
            </a:extLst>
          </p:cNvPr>
          <p:cNvSpPr txBox="1"/>
          <p:nvPr/>
        </p:nvSpPr>
        <p:spPr>
          <a:xfrm>
            <a:off x="5149756" y="5692152"/>
            <a:ext cx="3658066" cy="433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7"/>
            <a:ext cx="4847189" cy="685868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114525" y="2516680"/>
            <a:ext cx="2716956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>
                <a:solidFill>
                  <a:srgbClr val="3F2683"/>
                </a:solidFill>
                <a:latin typeface="Times" pitchFamily="2" charset="0"/>
              </a:rPr>
              <a:t>Concours PHOTO</a:t>
            </a:r>
            <a:endParaRPr lang="fr-FR" sz="272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291271" y="5027039"/>
            <a:ext cx="4208121" cy="6283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Remise des récompenses </a:t>
            </a:r>
          </a:p>
          <a:p>
            <a:pPr algn="ctr">
              <a:lnSpc>
                <a:spcPct val="80000"/>
              </a:lnSpc>
            </a:pP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Sa. 8 oct. 15h30 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à Cambo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Parc St joseph</a:t>
            </a:r>
            <a:endParaRPr lang="fr-FR" sz="2177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133222" y="2937347"/>
            <a:ext cx="4637505" cy="2137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THÈME :   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Hé toi, tu fais du vélo! </a:t>
            </a:r>
          </a:p>
          <a:p>
            <a:pPr algn="ctr"/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Mets-toi en scène </a:t>
            </a:r>
          </a:p>
          <a:p>
            <a:pPr algn="ctr"/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pour donner envie aux autres</a:t>
            </a:r>
          </a:p>
          <a:p>
            <a:pPr algn="ctr"/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avec une vision humoristique, esthétique ou originale</a:t>
            </a:r>
          </a:p>
          <a:p>
            <a:endParaRPr lang="fr-FR" sz="408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452" dirty="0">
                <a:solidFill>
                  <a:srgbClr val="3F2683"/>
                </a:solidFill>
                <a:latin typeface="Times" pitchFamily="2" charset="0"/>
              </a:rPr>
              <a:t>Photographes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amateurs</a:t>
            </a:r>
            <a:r>
              <a:rPr lang="fr-FR" sz="1452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(1 photo par individu ou collective- max 15 pers.) Taille &lt; à 10Mo</a:t>
            </a:r>
            <a:endParaRPr lang="fr-FR" sz="1452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Lien pour envoi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(avec Nom, prénom et tél. pour contact jury):</a:t>
            </a:r>
          </a:p>
          <a:p>
            <a:pPr algn="ctr"/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contact.errobi@communaute-paysbasque.fr</a:t>
            </a:r>
            <a:endParaRPr lang="fr-FR" sz="1452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2258727-F946-8250-EFF3-8C449917647A}"/>
              </a:ext>
            </a:extLst>
          </p:cNvPr>
          <p:cNvCxnSpPr>
            <a:cxnSpLocks/>
          </p:cNvCxnSpPr>
          <p:nvPr/>
        </p:nvCxnSpPr>
        <p:spPr>
          <a:xfrm>
            <a:off x="2846686" y="2582374"/>
            <a:ext cx="0" cy="388008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F7F98D1-A022-1400-432E-54B5DF52B0D8}"/>
              </a:ext>
            </a:extLst>
          </p:cNvPr>
          <p:cNvSpPr txBox="1"/>
          <p:nvPr/>
        </p:nvSpPr>
        <p:spPr>
          <a:xfrm>
            <a:off x="139581" y="5655416"/>
            <a:ext cx="3518013" cy="48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Informations Pôle Errobi </a:t>
            </a:r>
            <a:r>
              <a:rPr lang="fr-FR" sz="635" b="1" dirty="0">
                <a:solidFill>
                  <a:srgbClr val="3F2683"/>
                </a:solidFill>
                <a:latin typeface="Times" pitchFamily="2" charset="0"/>
              </a:rPr>
              <a:t>:   contact.errobi@communaute-paysbasque.fr/ 05 59 93 50 77</a:t>
            </a:r>
          </a:p>
          <a:p>
            <a:r>
              <a:rPr lang="fr-FR" sz="635" b="1" dirty="0">
                <a:solidFill>
                  <a:srgbClr val="3F2683"/>
                </a:solidFill>
                <a:latin typeface="Times" pitchFamily="2" charset="0"/>
              </a:rPr>
              <a:t>Coorganisateurs</a:t>
            </a:r>
            <a:r>
              <a:rPr lang="fr-FR" sz="635" dirty="0">
                <a:solidFill>
                  <a:srgbClr val="3F2683"/>
                </a:solidFill>
                <a:latin typeface="Times" pitchFamily="2" charset="0"/>
              </a:rPr>
              <a:t> : Département des Pyrénées-Atlantiques, Syndicat des Mobilités Pays Basque-Adour (SMPBA), 11 communes d'Errobi</a:t>
            </a:r>
          </a:p>
          <a:p>
            <a:endParaRPr lang="fr-FR" sz="635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89925" y="2528494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133222" y="5028440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133222" y="2960703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54A7EB2-9A6B-DBE1-30AD-CA5EC7FCF6C8}"/>
              </a:ext>
            </a:extLst>
          </p:cNvPr>
          <p:cNvSpPr txBox="1"/>
          <p:nvPr/>
        </p:nvSpPr>
        <p:spPr>
          <a:xfrm>
            <a:off x="2856081" y="2547056"/>
            <a:ext cx="1839709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Date limite : 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2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oct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932520-2B0A-2D86-836C-FCA9D46D7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96" y="5619308"/>
            <a:ext cx="409450" cy="409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3EC578-566C-8B7B-F795-5F182460A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74580" y="5619308"/>
            <a:ext cx="377307" cy="400395"/>
          </a:xfrm>
          <a:prstGeom prst="rect">
            <a:avLst/>
          </a:prstGeom>
        </p:spPr>
      </p:pic>
      <p:pic>
        <p:nvPicPr>
          <p:cNvPr id="2" name="Image 1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904319D3-CF36-AFA9-2C84-AFBD6B63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491" y="0"/>
            <a:ext cx="4847189" cy="685868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BF03D27-1B48-F1C2-4C63-B873014D6455}"/>
              </a:ext>
            </a:extLst>
          </p:cNvPr>
          <p:cNvSpPr txBox="1"/>
          <p:nvPr/>
        </p:nvSpPr>
        <p:spPr>
          <a:xfrm>
            <a:off x="5157016" y="2517367"/>
            <a:ext cx="2716956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>
                <a:solidFill>
                  <a:srgbClr val="3F2683"/>
                </a:solidFill>
                <a:latin typeface="Times" pitchFamily="2" charset="0"/>
              </a:rPr>
              <a:t>Concours PHOTO</a:t>
            </a:r>
            <a:endParaRPr lang="fr-FR" sz="272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168902-0FF0-376A-DDEA-6E4739E9833A}"/>
              </a:ext>
            </a:extLst>
          </p:cNvPr>
          <p:cNvSpPr txBox="1"/>
          <p:nvPr/>
        </p:nvSpPr>
        <p:spPr>
          <a:xfrm>
            <a:off x="5333762" y="5027726"/>
            <a:ext cx="4208121" cy="6283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Remise des récompenses </a:t>
            </a:r>
          </a:p>
          <a:p>
            <a:pPr algn="ctr">
              <a:lnSpc>
                <a:spcPct val="80000"/>
              </a:lnSpc>
            </a:pP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Sa. 8 oct. 15h30 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à Cambo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Parc St joseph</a:t>
            </a:r>
            <a:endParaRPr lang="fr-FR" sz="2177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C352F0-8A31-AEB0-2EAC-630C36E4A617}"/>
              </a:ext>
            </a:extLst>
          </p:cNvPr>
          <p:cNvSpPr txBox="1"/>
          <p:nvPr/>
        </p:nvSpPr>
        <p:spPr>
          <a:xfrm>
            <a:off x="5175713" y="2938034"/>
            <a:ext cx="4637505" cy="2137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THÈME :   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Hé toi, tu fais du vélo! </a:t>
            </a:r>
          </a:p>
          <a:p>
            <a:pPr algn="ctr"/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Mets-toi en scène </a:t>
            </a:r>
          </a:p>
          <a:p>
            <a:pPr algn="ctr"/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pour donner envie aux autres</a:t>
            </a:r>
          </a:p>
          <a:p>
            <a:pPr algn="ctr"/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avec une vision humoristique, esthétique ou originale</a:t>
            </a:r>
          </a:p>
          <a:p>
            <a:endParaRPr lang="fr-FR" sz="408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452" dirty="0">
                <a:solidFill>
                  <a:srgbClr val="3F2683"/>
                </a:solidFill>
                <a:latin typeface="Times" pitchFamily="2" charset="0"/>
              </a:rPr>
              <a:t>Photographes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amateurs</a:t>
            </a:r>
            <a:r>
              <a:rPr lang="fr-FR" sz="1452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(1 photo par individu ou collective- max 15 pers.) Taille &lt; à 10Mo</a:t>
            </a:r>
            <a:endParaRPr lang="fr-FR" sz="1452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Lien pour envoi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(avec Nom, prénom et tél. pour contact jury):</a:t>
            </a:r>
          </a:p>
          <a:p>
            <a:pPr algn="ctr"/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contact.errobi@communaute-paysbasque.fr</a:t>
            </a:r>
            <a:endParaRPr lang="fr-FR" sz="1452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4B7C859-2302-DB87-B4C3-CAA3D27B285C}"/>
              </a:ext>
            </a:extLst>
          </p:cNvPr>
          <p:cNvCxnSpPr>
            <a:cxnSpLocks/>
          </p:cNvCxnSpPr>
          <p:nvPr/>
        </p:nvCxnSpPr>
        <p:spPr>
          <a:xfrm>
            <a:off x="7889177" y="2583061"/>
            <a:ext cx="0" cy="388008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E89D760-248F-160D-0BCB-164122ABDC92}"/>
              </a:ext>
            </a:extLst>
          </p:cNvPr>
          <p:cNvSpPr txBox="1"/>
          <p:nvPr/>
        </p:nvSpPr>
        <p:spPr>
          <a:xfrm>
            <a:off x="5182072" y="5656103"/>
            <a:ext cx="3518013" cy="48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Informations Pôle Errobi </a:t>
            </a:r>
            <a:r>
              <a:rPr lang="fr-FR" sz="635" b="1" dirty="0">
                <a:solidFill>
                  <a:srgbClr val="3F2683"/>
                </a:solidFill>
                <a:latin typeface="Times" pitchFamily="2" charset="0"/>
              </a:rPr>
              <a:t>:   contact.errobi@communaute-paysbasque.fr/ 05 59 93 50 77</a:t>
            </a:r>
          </a:p>
          <a:p>
            <a:r>
              <a:rPr lang="fr-FR" sz="635" b="1" dirty="0">
                <a:solidFill>
                  <a:srgbClr val="3F2683"/>
                </a:solidFill>
                <a:latin typeface="Times" pitchFamily="2" charset="0"/>
              </a:rPr>
              <a:t>Coorganisateurs</a:t>
            </a:r>
            <a:r>
              <a:rPr lang="fr-FR" sz="635" dirty="0">
                <a:solidFill>
                  <a:srgbClr val="3F2683"/>
                </a:solidFill>
                <a:latin typeface="Times" pitchFamily="2" charset="0"/>
              </a:rPr>
              <a:t> : Département des Pyrénées-Atlantiques, Syndicat des Mobilités Pays Basque-Adour (SMPBA), 11 communes d'Errobi</a:t>
            </a:r>
          </a:p>
          <a:p>
            <a:endParaRPr lang="fr-FR" sz="635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4617A00-8733-EF6D-DD1A-5F50A010D38B}"/>
              </a:ext>
            </a:extLst>
          </p:cNvPr>
          <p:cNvCxnSpPr>
            <a:cxnSpLocks/>
          </p:cNvCxnSpPr>
          <p:nvPr/>
        </p:nvCxnSpPr>
        <p:spPr>
          <a:xfrm flipH="1">
            <a:off x="5132416" y="2529181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71F796B-9C45-2BBB-7763-53B7232DC11D}"/>
              </a:ext>
            </a:extLst>
          </p:cNvPr>
          <p:cNvCxnSpPr>
            <a:cxnSpLocks/>
          </p:cNvCxnSpPr>
          <p:nvPr/>
        </p:nvCxnSpPr>
        <p:spPr>
          <a:xfrm flipH="1">
            <a:off x="5175713" y="5029127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F57A277-2CD8-86D7-1A3B-3141FA697A2E}"/>
              </a:ext>
            </a:extLst>
          </p:cNvPr>
          <p:cNvCxnSpPr>
            <a:cxnSpLocks/>
          </p:cNvCxnSpPr>
          <p:nvPr/>
        </p:nvCxnSpPr>
        <p:spPr>
          <a:xfrm flipH="1">
            <a:off x="5175713" y="2961390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5ADE187-301D-AB38-D9B5-072A63E10B0C}"/>
              </a:ext>
            </a:extLst>
          </p:cNvPr>
          <p:cNvSpPr txBox="1"/>
          <p:nvPr/>
        </p:nvSpPr>
        <p:spPr>
          <a:xfrm>
            <a:off x="7898572" y="2547743"/>
            <a:ext cx="1839709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Date limite : 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2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oct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DA41D5B-9F66-66F3-BF7A-19842A021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387" y="5619995"/>
            <a:ext cx="409450" cy="4094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7EC2EAD-CDB4-92EC-F7E7-379881EFBD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317071" y="5619995"/>
            <a:ext cx="377307" cy="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7"/>
            <a:ext cx="4847189" cy="685868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154168" y="2413688"/>
            <a:ext cx="2696453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 err="1">
                <a:solidFill>
                  <a:srgbClr val="3F2683"/>
                </a:solidFill>
                <a:latin typeface="Times" pitchFamily="2" charset="0"/>
              </a:rPr>
              <a:t>Argazki-lehiaketa</a:t>
            </a:r>
            <a:endParaRPr lang="fr-FR" sz="272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56760" y="4936401"/>
            <a:ext cx="4580558" cy="8070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sv-SE" sz="2177" b="1" dirty="0">
                <a:solidFill>
                  <a:srgbClr val="3F2683"/>
                </a:solidFill>
                <a:latin typeface="Times" pitchFamily="2" charset="0"/>
              </a:rPr>
              <a:t>Sari banaketa</a:t>
            </a:r>
            <a:br>
              <a:rPr lang="sv-SE" sz="2177" b="1" dirty="0">
                <a:solidFill>
                  <a:srgbClr val="3F2683"/>
                </a:solidFill>
                <a:latin typeface="Times" pitchFamily="2" charset="0"/>
              </a:rPr>
            </a:br>
            <a:r>
              <a:rPr lang="sv-SE" sz="1814" b="1" dirty="0">
                <a:solidFill>
                  <a:srgbClr val="3F2683"/>
                </a:solidFill>
                <a:latin typeface="Times" pitchFamily="2" charset="0"/>
              </a:rPr>
              <a:t>Urriak 8 (larunbata) 15:30an </a:t>
            </a:r>
          </a:p>
          <a:p>
            <a:pPr algn="ctr">
              <a:lnSpc>
                <a:spcPct val="80000"/>
              </a:lnSpc>
            </a:pPr>
            <a:r>
              <a:rPr lang="sv-SE" sz="1814" b="1" dirty="0">
                <a:solidFill>
                  <a:srgbClr val="3F2683"/>
                </a:solidFill>
                <a:latin typeface="Times" pitchFamily="2" charset="0"/>
              </a:rPr>
              <a:t>Kanbon</a:t>
            </a:r>
            <a:r>
              <a:rPr lang="sv-SE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sv-SE" sz="1270" b="1" dirty="0">
                <a:solidFill>
                  <a:srgbClr val="3F2683"/>
                </a:solidFill>
                <a:latin typeface="Times" pitchFamily="2" charset="0"/>
              </a:rPr>
              <a:t>San Josepe parkean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endParaRPr lang="fr-FR" sz="2177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133222" y="2773129"/>
            <a:ext cx="4637505" cy="22424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GAIA:      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Hépa!bizikletaz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zabiltza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!</a:t>
            </a:r>
          </a:p>
          <a:p>
            <a:pPr algn="ctr"/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Besteei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ibiltzeko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gogoa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emateko</a:t>
            </a:r>
            <a:endParaRPr lang="fr-FR" sz="1996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ctr"/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argazki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bat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plazaratu</a:t>
            </a:r>
            <a:br>
              <a:rPr lang="fr-FR" sz="953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ikuspegi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umoretsu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estetiko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originalarekin</a:t>
            </a:r>
            <a:endParaRPr lang="fr-FR" sz="1270" b="1" i="1" dirty="0">
              <a:solidFill>
                <a:srgbClr val="3F2683"/>
              </a:solidFill>
              <a:latin typeface="Times" pitchFamily="2" charset="0"/>
            </a:endParaRPr>
          </a:p>
          <a:p>
            <a:endParaRPr lang="fr-FR" sz="726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Argazkilari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amaturrak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(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argazki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indibidual1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bakarrik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kolektiboa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gehienez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15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pertsona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)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Tamaina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&lt; 10Mo</a:t>
            </a:r>
            <a:br>
              <a:rPr lang="fr-FR" sz="1270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Igortzeko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esteka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(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izen-deitura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telefono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zenbakiarekin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epaimahaiarekilako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harremanetarako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): contact.errobi@communaute-paysbasque.fr</a:t>
            </a:r>
            <a:endParaRPr lang="fr-FR" sz="1270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2258727-F946-8250-EFF3-8C449917647A}"/>
              </a:ext>
            </a:extLst>
          </p:cNvPr>
          <p:cNvCxnSpPr>
            <a:cxnSpLocks/>
          </p:cNvCxnSpPr>
          <p:nvPr/>
        </p:nvCxnSpPr>
        <p:spPr>
          <a:xfrm>
            <a:off x="2846686" y="2521752"/>
            <a:ext cx="0" cy="361167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89925" y="2511076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129287" y="4960515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133222" y="285673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54A7EB2-9A6B-DBE1-30AD-CA5EC7FCF6C8}"/>
              </a:ext>
            </a:extLst>
          </p:cNvPr>
          <p:cNvSpPr txBox="1"/>
          <p:nvPr/>
        </p:nvSpPr>
        <p:spPr>
          <a:xfrm>
            <a:off x="2914864" y="2494795"/>
            <a:ext cx="1996568" cy="315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Azken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eguna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: 2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urria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 </a:t>
            </a:r>
            <a:endParaRPr lang="fr-FR" sz="1633" b="1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17DBD5-375A-6231-19F4-5ED6AE7C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96" y="5619308"/>
            <a:ext cx="409450" cy="409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5CAC89F-4037-32A1-07CD-D81DF0D7C1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74580" y="5619308"/>
            <a:ext cx="377307" cy="4003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1C5118-7123-5BF9-2FF8-850E112028F9}"/>
              </a:ext>
            </a:extLst>
          </p:cNvPr>
          <p:cNvSpPr txBox="1"/>
          <p:nvPr/>
        </p:nvSpPr>
        <p:spPr>
          <a:xfrm>
            <a:off x="177289" y="5633908"/>
            <a:ext cx="3498318" cy="433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8" name="Image 7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38FC7E9F-B981-31AB-BAC2-31DF368B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51" y="0"/>
            <a:ext cx="4847189" cy="68586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FECCE3D-B3AF-FCCC-BC30-A6EB7DAAAB35}"/>
              </a:ext>
            </a:extLst>
          </p:cNvPr>
          <p:cNvSpPr txBox="1"/>
          <p:nvPr/>
        </p:nvSpPr>
        <p:spPr>
          <a:xfrm>
            <a:off x="5156219" y="2414375"/>
            <a:ext cx="2696453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 err="1">
                <a:solidFill>
                  <a:srgbClr val="3F2683"/>
                </a:solidFill>
                <a:latin typeface="Times" pitchFamily="2" charset="0"/>
              </a:rPr>
              <a:t>Argazki-lehiaketa</a:t>
            </a:r>
            <a:endParaRPr lang="fr-FR" sz="272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C29853-848D-A725-B566-C2BA79712B23}"/>
              </a:ext>
            </a:extLst>
          </p:cNvPr>
          <p:cNvSpPr txBox="1"/>
          <p:nvPr/>
        </p:nvSpPr>
        <p:spPr>
          <a:xfrm>
            <a:off x="5058811" y="4937088"/>
            <a:ext cx="4580558" cy="8070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sv-SE" sz="2177" b="1" dirty="0">
                <a:solidFill>
                  <a:srgbClr val="3F2683"/>
                </a:solidFill>
                <a:latin typeface="Times" pitchFamily="2" charset="0"/>
              </a:rPr>
              <a:t>Sari banaketa</a:t>
            </a:r>
            <a:br>
              <a:rPr lang="sv-SE" sz="2177" b="1" dirty="0">
                <a:solidFill>
                  <a:srgbClr val="3F2683"/>
                </a:solidFill>
                <a:latin typeface="Times" pitchFamily="2" charset="0"/>
              </a:rPr>
            </a:br>
            <a:r>
              <a:rPr lang="sv-SE" sz="1814" b="1" dirty="0">
                <a:solidFill>
                  <a:srgbClr val="3F2683"/>
                </a:solidFill>
                <a:latin typeface="Times" pitchFamily="2" charset="0"/>
              </a:rPr>
              <a:t>Urriak 8 (larunbata) 15:30an </a:t>
            </a:r>
          </a:p>
          <a:p>
            <a:pPr algn="ctr">
              <a:lnSpc>
                <a:spcPct val="80000"/>
              </a:lnSpc>
            </a:pPr>
            <a:r>
              <a:rPr lang="sv-SE" sz="1814" b="1" dirty="0">
                <a:solidFill>
                  <a:srgbClr val="3F2683"/>
                </a:solidFill>
                <a:latin typeface="Times" pitchFamily="2" charset="0"/>
              </a:rPr>
              <a:t>Kanbon</a:t>
            </a:r>
            <a:r>
              <a:rPr lang="sv-SE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sv-SE" sz="1270" b="1" dirty="0">
                <a:solidFill>
                  <a:srgbClr val="3F2683"/>
                </a:solidFill>
                <a:latin typeface="Times" pitchFamily="2" charset="0"/>
              </a:rPr>
              <a:t>San Josepe parkean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endParaRPr lang="fr-FR" sz="2177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95E7D8-81E0-17C5-2426-C4A810B30319}"/>
              </a:ext>
            </a:extLst>
          </p:cNvPr>
          <p:cNvSpPr txBox="1"/>
          <p:nvPr/>
        </p:nvSpPr>
        <p:spPr>
          <a:xfrm>
            <a:off x="5135273" y="2773816"/>
            <a:ext cx="4637505" cy="22424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GAIA:      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Hépa!bizikletaz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zabiltza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!</a:t>
            </a:r>
          </a:p>
          <a:p>
            <a:pPr algn="ctr"/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Besteei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ibiltzeko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gogoa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emateko</a:t>
            </a:r>
            <a:endParaRPr lang="fr-FR" sz="1996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ctr"/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argazki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bat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plazaratu</a:t>
            </a:r>
            <a:br>
              <a:rPr lang="fr-FR" sz="953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ikuspegi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umoretsu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estetiko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originalarekin</a:t>
            </a:r>
            <a:endParaRPr lang="fr-FR" sz="1270" b="1" i="1" dirty="0">
              <a:solidFill>
                <a:srgbClr val="3F2683"/>
              </a:solidFill>
              <a:latin typeface="Times" pitchFamily="2" charset="0"/>
            </a:endParaRPr>
          </a:p>
          <a:p>
            <a:endParaRPr lang="fr-FR" sz="726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Argazkilari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amaturrak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(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argazki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indibidual1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bakarrik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kolektiboa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gehienez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15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pertsona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)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Tamaina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&lt; 10Mo</a:t>
            </a:r>
            <a:br>
              <a:rPr lang="fr-FR" sz="1270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Igortzeko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esteka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(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izen-deitura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telefono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zenbakiarekin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epaimahaiarekilako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harremanetarako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): contact.errobi@communaute-paysbasque.fr</a:t>
            </a:r>
            <a:endParaRPr lang="fr-FR" sz="1270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6D187F-3E3F-597F-DF46-4F695CAC4B50}"/>
              </a:ext>
            </a:extLst>
          </p:cNvPr>
          <p:cNvCxnSpPr>
            <a:cxnSpLocks/>
          </p:cNvCxnSpPr>
          <p:nvPr/>
        </p:nvCxnSpPr>
        <p:spPr>
          <a:xfrm>
            <a:off x="7848737" y="2522439"/>
            <a:ext cx="0" cy="361167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CD7266C-F67C-698C-926B-9D4BB942D505}"/>
              </a:ext>
            </a:extLst>
          </p:cNvPr>
          <p:cNvCxnSpPr>
            <a:cxnSpLocks/>
          </p:cNvCxnSpPr>
          <p:nvPr/>
        </p:nvCxnSpPr>
        <p:spPr>
          <a:xfrm flipH="1">
            <a:off x="5091976" y="2511763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E8C9A06-E63D-E2B5-6CCA-566CA0E6E809}"/>
              </a:ext>
            </a:extLst>
          </p:cNvPr>
          <p:cNvCxnSpPr>
            <a:cxnSpLocks/>
          </p:cNvCxnSpPr>
          <p:nvPr/>
        </p:nvCxnSpPr>
        <p:spPr>
          <a:xfrm flipH="1">
            <a:off x="5131338" y="4961202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D40AA11-81F4-6D22-11EB-C2529939BCD8}"/>
              </a:ext>
            </a:extLst>
          </p:cNvPr>
          <p:cNvCxnSpPr>
            <a:cxnSpLocks/>
          </p:cNvCxnSpPr>
          <p:nvPr/>
        </p:nvCxnSpPr>
        <p:spPr>
          <a:xfrm flipH="1">
            <a:off x="5135273" y="2857426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3FAE5-D8A4-A39E-EA2A-5BE9E228A81A}"/>
              </a:ext>
            </a:extLst>
          </p:cNvPr>
          <p:cNvSpPr txBox="1"/>
          <p:nvPr/>
        </p:nvSpPr>
        <p:spPr>
          <a:xfrm>
            <a:off x="7916915" y="2495482"/>
            <a:ext cx="1996568" cy="315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Azken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eguna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: 2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urria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 </a:t>
            </a:r>
            <a:endParaRPr lang="fr-FR" sz="1633" b="1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8063D89-5C91-913A-C1EB-DEEDEFC9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947" y="5619995"/>
            <a:ext cx="409450" cy="4094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B5D442B-6464-2BC0-BF44-9420EE422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276631" y="5619995"/>
            <a:ext cx="377307" cy="40039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6E509AB-29C1-CD4B-0583-4FBF43B2D1AF}"/>
              </a:ext>
            </a:extLst>
          </p:cNvPr>
          <p:cNvSpPr txBox="1"/>
          <p:nvPr/>
        </p:nvSpPr>
        <p:spPr>
          <a:xfrm>
            <a:off x="5179340" y="5634595"/>
            <a:ext cx="3498318" cy="433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7"/>
            <a:ext cx="4847189" cy="6858687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FE3FADD-7ECD-1B47-5719-941EA39946F4}"/>
              </a:ext>
            </a:extLst>
          </p:cNvPr>
          <p:cNvCxnSpPr>
            <a:cxnSpLocks/>
          </p:cNvCxnSpPr>
          <p:nvPr/>
        </p:nvCxnSpPr>
        <p:spPr>
          <a:xfrm>
            <a:off x="2922285" y="2548726"/>
            <a:ext cx="0" cy="517781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119413" y="2465877"/>
            <a:ext cx="2975658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>
                <a:solidFill>
                  <a:srgbClr val="3F2683"/>
                </a:solidFill>
                <a:latin typeface="Times" pitchFamily="2" charset="0"/>
              </a:rPr>
              <a:t>Vélorution matinale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128018" y="2961872"/>
            <a:ext cx="4563658" cy="1136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Rendez-vous à la Mairie d’Itxassou 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pour une balade, ensemble, avec chacun </a:t>
            </a:r>
          </a:p>
          <a:p>
            <a:pPr algn="just">
              <a:lnSpc>
                <a:spcPct val="90000"/>
              </a:lnSpc>
            </a:pP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son vélo, jusqu’à Cambo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Parc St joseph</a:t>
            </a:r>
          </a:p>
          <a:p>
            <a:pPr algn="just">
              <a:lnSpc>
                <a:spcPct val="90000"/>
              </a:lnSpc>
            </a:pP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Un 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petit-déjeuner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est offert, à partir de 10 heures  à la mairie. 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7F9C66A-FFC5-08A7-9807-2577C20BF8A8}"/>
              </a:ext>
            </a:extLst>
          </p:cNvPr>
          <p:cNvCxnSpPr>
            <a:cxnSpLocks/>
          </p:cNvCxnSpPr>
          <p:nvPr/>
        </p:nvCxnSpPr>
        <p:spPr>
          <a:xfrm flipH="1">
            <a:off x="171368" y="5425950"/>
            <a:ext cx="458544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171368" y="4078640"/>
            <a:ext cx="4550804" cy="13632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Des équipes vélo partiront de chacune des mairies des 11 communes* d’Errobi, et se rejoindront à Cambo, Parc St Joseph, pour participer, ensemble, à la Journée Vélo.</a:t>
            </a:r>
          </a:p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endParaRPr lang="fr-FR" sz="400" b="1" dirty="0">
              <a:solidFill>
                <a:srgbClr val="3F2683"/>
              </a:solidFill>
              <a:latin typeface="Times" pitchFamily="2" charset="0"/>
            </a:endParaRPr>
          </a:p>
          <a:p>
            <a:pPr algn="just"/>
            <a:r>
              <a:rPr lang="fr-FR" sz="1089" b="1" i="1" dirty="0">
                <a:solidFill>
                  <a:srgbClr val="3F2683"/>
                </a:solidFill>
                <a:latin typeface="Times" pitchFamily="2" charset="0"/>
              </a:rPr>
              <a:t>* ARCANGUES, BASSUSSARRY, CAMBO-LES-BAINS, ESPELETTE, HALSOU, ITXASSOU, JATXOU, LARRESSORE, LOUHOSSOA, SOURAÏDE, USTARITZ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292614-0DED-BC51-B549-435D14A05FE4}"/>
              </a:ext>
            </a:extLst>
          </p:cNvPr>
          <p:cNvSpPr txBox="1"/>
          <p:nvPr/>
        </p:nvSpPr>
        <p:spPr>
          <a:xfrm>
            <a:off x="2939888" y="2526543"/>
            <a:ext cx="1799428" cy="5390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Samedi  8 octobre</a:t>
            </a:r>
          </a:p>
          <a:p>
            <a:pPr algn="ctr">
              <a:lnSpc>
                <a:spcPct val="80000"/>
              </a:lnSpc>
            </a:pP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xx h xx  </a:t>
            </a:r>
            <a:endParaRPr lang="fr-FR" sz="1996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102096" y="2514653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165728" y="3066507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128018" y="4047788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8D655E5-268E-1836-7915-7785B1D91B2D}"/>
              </a:ext>
            </a:extLst>
          </p:cNvPr>
          <p:cNvSpPr txBox="1"/>
          <p:nvPr/>
        </p:nvSpPr>
        <p:spPr>
          <a:xfrm>
            <a:off x="256707" y="5503923"/>
            <a:ext cx="3266263" cy="567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Informations : sites Web des communes d’Errobi 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ou contact.errobi@communaute-paysbasque.fr/ 05 59 93 50 77</a:t>
            </a:r>
          </a:p>
          <a:p>
            <a:pPr>
              <a:spcAft>
                <a:spcPts val="272"/>
              </a:spcAft>
            </a:pP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Coorganisateurs : Département des Pyrénées-Atlantiques, Syndicat des Mobilités Pays Basque-Adour (SMPBA), 11 communes d'Errobi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FD209D-E5DF-83ED-7329-B8D42A81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96" y="5619308"/>
            <a:ext cx="409450" cy="409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78FA171-30F2-7DD0-0424-EBAFD6D7A7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74580" y="5619308"/>
            <a:ext cx="377307" cy="400395"/>
          </a:xfrm>
          <a:prstGeom prst="rect">
            <a:avLst/>
          </a:prstGeom>
        </p:spPr>
      </p:pic>
      <p:pic>
        <p:nvPicPr>
          <p:cNvPr id="2" name="Image 1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B3E6DC2D-CA3D-2148-5100-6F40934E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98" y="55919"/>
            <a:ext cx="4847189" cy="6858687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AFEFC86-CDB5-28D9-32B6-E39E0F2F6652}"/>
              </a:ext>
            </a:extLst>
          </p:cNvPr>
          <p:cNvCxnSpPr>
            <a:cxnSpLocks/>
          </p:cNvCxnSpPr>
          <p:nvPr/>
        </p:nvCxnSpPr>
        <p:spPr>
          <a:xfrm>
            <a:off x="7974383" y="2605332"/>
            <a:ext cx="0" cy="517781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3E15AD2-66A9-5640-2E52-B442866D00BB}"/>
              </a:ext>
            </a:extLst>
          </p:cNvPr>
          <p:cNvSpPr txBox="1"/>
          <p:nvPr/>
        </p:nvSpPr>
        <p:spPr>
          <a:xfrm>
            <a:off x="5171511" y="2522483"/>
            <a:ext cx="2975658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>
                <a:solidFill>
                  <a:srgbClr val="3F2683"/>
                </a:solidFill>
                <a:latin typeface="Times" pitchFamily="2" charset="0"/>
              </a:rPr>
              <a:t>Vélorution matinale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1969AA-ECFA-C7F0-6C82-512F637609AE}"/>
              </a:ext>
            </a:extLst>
          </p:cNvPr>
          <p:cNvSpPr txBox="1"/>
          <p:nvPr/>
        </p:nvSpPr>
        <p:spPr>
          <a:xfrm>
            <a:off x="5180116" y="3018478"/>
            <a:ext cx="4563658" cy="1136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Rendez-vous à la Mairie d’Itxassou 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pour une balade, ensemble, avec chacun </a:t>
            </a:r>
          </a:p>
          <a:p>
            <a:pPr algn="just">
              <a:lnSpc>
                <a:spcPct val="90000"/>
              </a:lnSpc>
            </a:pP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son vélo, jusqu’à Cambo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Parc St joseph</a:t>
            </a:r>
          </a:p>
          <a:p>
            <a:pPr algn="just">
              <a:lnSpc>
                <a:spcPct val="90000"/>
              </a:lnSpc>
            </a:pP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Un 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petit-déjeuner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est offert, à partir de 10 heures  à la mairie.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97DF27-8603-E97E-0F6A-5A7B2299D98E}"/>
              </a:ext>
            </a:extLst>
          </p:cNvPr>
          <p:cNvCxnSpPr>
            <a:cxnSpLocks/>
          </p:cNvCxnSpPr>
          <p:nvPr/>
        </p:nvCxnSpPr>
        <p:spPr>
          <a:xfrm flipH="1">
            <a:off x="5223466" y="5482556"/>
            <a:ext cx="458544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59282F5-87E9-60B1-C5F8-BD99CDA77CD8}"/>
              </a:ext>
            </a:extLst>
          </p:cNvPr>
          <p:cNvSpPr txBox="1"/>
          <p:nvPr/>
        </p:nvSpPr>
        <p:spPr>
          <a:xfrm>
            <a:off x="5223466" y="4135246"/>
            <a:ext cx="4550804" cy="13632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Des équipes vélo partiront de chacune des mairies des 11 communes* d’Errobi, et se rejoindront à Cambo, Parc St Joseph, pour participer, ensemble, à la Journée Vélo.</a:t>
            </a:r>
          </a:p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endParaRPr lang="fr-FR" sz="400" b="1" dirty="0">
              <a:solidFill>
                <a:srgbClr val="3F2683"/>
              </a:solidFill>
              <a:latin typeface="Times" pitchFamily="2" charset="0"/>
            </a:endParaRPr>
          </a:p>
          <a:p>
            <a:pPr algn="just"/>
            <a:r>
              <a:rPr lang="fr-FR" sz="1089" b="1" i="1" dirty="0">
                <a:solidFill>
                  <a:srgbClr val="3F2683"/>
                </a:solidFill>
                <a:latin typeface="Times" pitchFamily="2" charset="0"/>
              </a:rPr>
              <a:t>* ARCANGUES, BASSUSSARRY, CAMBO-LES-BAINS, ESPELETTE, HALSOU, ITXASSOU, JATXOU, LARRESSORE, LOUHOSSOA, SOURAÏDE, USTARITZ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1CED14-348A-8DAD-27BB-2A837E648D2A}"/>
              </a:ext>
            </a:extLst>
          </p:cNvPr>
          <p:cNvSpPr txBox="1"/>
          <p:nvPr/>
        </p:nvSpPr>
        <p:spPr>
          <a:xfrm>
            <a:off x="7991986" y="2575487"/>
            <a:ext cx="1799428" cy="5543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Samedi  8 octobre</a:t>
            </a:r>
          </a:p>
          <a:p>
            <a:pPr algn="ctr">
              <a:lnSpc>
                <a:spcPct val="80000"/>
              </a:lnSpc>
            </a:pP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10 h 30  </a:t>
            </a:r>
            <a:endParaRPr lang="fr-FR" sz="1996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52AA6B3-AB42-06C2-8311-2714D6D83189}"/>
              </a:ext>
            </a:extLst>
          </p:cNvPr>
          <p:cNvCxnSpPr>
            <a:cxnSpLocks/>
          </p:cNvCxnSpPr>
          <p:nvPr/>
        </p:nvCxnSpPr>
        <p:spPr>
          <a:xfrm flipH="1">
            <a:off x="5154194" y="257125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D7555DE-B13E-BA47-5D84-2BBBA0F1E03E}"/>
              </a:ext>
            </a:extLst>
          </p:cNvPr>
          <p:cNvCxnSpPr>
            <a:cxnSpLocks/>
          </p:cNvCxnSpPr>
          <p:nvPr/>
        </p:nvCxnSpPr>
        <p:spPr>
          <a:xfrm flipH="1">
            <a:off x="5217826" y="3123113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15559B6-0D05-B6FD-F012-D36FC9C7500C}"/>
              </a:ext>
            </a:extLst>
          </p:cNvPr>
          <p:cNvCxnSpPr>
            <a:cxnSpLocks/>
          </p:cNvCxnSpPr>
          <p:nvPr/>
        </p:nvCxnSpPr>
        <p:spPr>
          <a:xfrm flipH="1">
            <a:off x="5180116" y="4104394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32718D2-3CAF-27B1-6854-6B98ED2CF65D}"/>
              </a:ext>
            </a:extLst>
          </p:cNvPr>
          <p:cNvSpPr txBox="1"/>
          <p:nvPr/>
        </p:nvSpPr>
        <p:spPr>
          <a:xfrm>
            <a:off x="5308805" y="5560529"/>
            <a:ext cx="3266263" cy="567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Informations : sites Web des communes d’Errobi 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ou contact.errobi@communaute-paysbasque.fr/ 05 59 93 50 77</a:t>
            </a:r>
          </a:p>
          <a:p>
            <a:pPr>
              <a:spcAft>
                <a:spcPts val="272"/>
              </a:spcAft>
            </a:pP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Coorganisateurs : Département des Pyrénées-Atlantiques, Syndicat des Mobilités Pays Basque-Adour (SMPBA), 11 communes d'Errobi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8D522A3-1E70-70EC-3BD3-D022FD56F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994" y="5675914"/>
            <a:ext cx="409450" cy="4094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29B7F8A-839A-1CFB-1948-2B17C25871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326678" y="5675914"/>
            <a:ext cx="377307" cy="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7189" cy="6858687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FE3FADD-7ECD-1B47-5719-941EA39946F4}"/>
              </a:ext>
            </a:extLst>
          </p:cNvPr>
          <p:cNvCxnSpPr>
            <a:cxnSpLocks/>
          </p:cNvCxnSpPr>
          <p:nvPr/>
        </p:nvCxnSpPr>
        <p:spPr>
          <a:xfrm>
            <a:off x="2506050" y="2566369"/>
            <a:ext cx="0" cy="619528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119414" y="2515751"/>
            <a:ext cx="2418986" cy="695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49" b="1" dirty="0" err="1">
                <a:solidFill>
                  <a:srgbClr val="3F2683"/>
                </a:solidFill>
                <a:latin typeface="Times" pitchFamily="2" charset="0"/>
              </a:rPr>
              <a:t>Goizeko-Txirrindiraultza</a:t>
            </a:r>
            <a:endParaRPr lang="fr-FR" sz="2449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139019" y="3211963"/>
            <a:ext cx="4563658" cy="9970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Hitzordua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Itsasuko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etxean</a:t>
            </a:r>
            <a:endParaRPr lang="fr-FR" sz="1814" b="1" dirty="0">
              <a:solidFill>
                <a:srgbClr val="3F2683"/>
              </a:solidFill>
              <a:latin typeface="Times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Ibilaldi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baterako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elkarrekin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bakoitza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bere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bizikletarekin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San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parkeraino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fi-FI" sz="1452" b="1" i="1" dirty="0">
                <a:solidFill>
                  <a:srgbClr val="3F2683"/>
                </a:solidFill>
                <a:latin typeface="Times" pitchFamily="2" charset="0"/>
              </a:rPr>
              <a:t>Gosaria eskainiko da, 10 </a:t>
            </a:r>
            <a:r>
              <a:rPr lang="fi-FI" sz="1452" b="1" i="1" dirty="0" err="1">
                <a:solidFill>
                  <a:srgbClr val="3F2683"/>
                </a:solidFill>
                <a:latin typeface="Times" pitchFamily="2" charset="0"/>
              </a:rPr>
              <a:t>etatik</a:t>
            </a:r>
            <a:r>
              <a:rPr lang="fi-FI" sz="1452" b="1" i="1" dirty="0">
                <a:solidFill>
                  <a:srgbClr val="3F2683"/>
                </a:solidFill>
                <a:latin typeface="Times" pitchFamily="2" charset="0"/>
              </a:rPr>
              <a:t> goiti herriko etxean</a:t>
            </a:r>
            <a:endParaRPr lang="fr-FR" sz="1452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7F9C66A-FFC5-08A7-9807-2577C20BF8A8}"/>
              </a:ext>
            </a:extLst>
          </p:cNvPr>
          <p:cNvCxnSpPr>
            <a:cxnSpLocks/>
          </p:cNvCxnSpPr>
          <p:nvPr/>
        </p:nvCxnSpPr>
        <p:spPr>
          <a:xfrm flipH="1">
            <a:off x="102096" y="5509558"/>
            <a:ext cx="458544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161429" y="4179779"/>
            <a:ext cx="4550804" cy="13398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taldeak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abiatuko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dira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herrietako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Etxe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bakoitzetik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San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parkean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elkartuko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dira,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denek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elkarrekin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Egunean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parte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hartzeko</a:t>
            </a:r>
            <a:endParaRPr lang="fr-FR" sz="1452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just" defTabSz="414772">
              <a:defRPr/>
            </a:pPr>
            <a:endParaRPr lang="fr-FR" sz="700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just"/>
            <a:r>
              <a:rPr lang="fr-FR" sz="1089" b="1" i="1" dirty="0">
                <a:solidFill>
                  <a:srgbClr val="3F2683"/>
                </a:solidFill>
                <a:latin typeface="Times" pitchFamily="2" charset="0"/>
              </a:rPr>
              <a:t>* ARRANGOITZE, BASUSARRI, KANBO, EZPELETA, HALTSU, ITSASU, JATSU, LARRESORO, LUHUSO, ZURAIDE, USTARITZE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292614-0DED-BC51-B549-435D14A05FE4}"/>
              </a:ext>
            </a:extLst>
          </p:cNvPr>
          <p:cNvSpPr txBox="1"/>
          <p:nvPr/>
        </p:nvSpPr>
        <p:spPr>
          <a:xfrm>
            <a:off x="2503554" y="2545524"/>
            <a:ext cx="2253255" cy="5543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8a,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larunbata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10 : 30  </a:t>
            </a:r>
            <a:endParaRPr lang="fr-FR" sz="1996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102096" y="2541671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102096" y="321391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102096" y="420252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57D3E6E-C72F-A126-C7D6-90A47F1EB96E}"/>
              </a:ext>
            </a:extLst>
          </p:cNvPr>
          <p:cNvSpPr txBox="1"/>
          <p:nvPr/>
        </p:nvSpPr>
        <p:spPr>
          <a:xfrm>
            <a:off x="219622" y="5473760"/>
            <a:ext cx="3633274" cy="51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herrietako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webguneak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 </a:t>
            </a: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EA0867-FF9A-9FB4-FF95-A7D8E771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96" y="5619995"/>
            <a:ext cx="409450" cy="409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652B6A6-46C8-EC7B-D324-041A7DD85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74580" y="5619995"/>
            <a:ext cx="377307" cy="400395"/>
          </a:xfrm>
          <a:prstGeom prst="rect">
            <a:avLst/>
          </a:prstGeom>
        </p:spPr>
      </p:pic>
      <p:pic>
        <p:nvPicPr>
          <p:cNvPr id="2" name="Image 1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F4547A79-A9B5-2182-8382-06479E91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11" y="4350"/>
            <a:ext cx="4847189" cy="6858687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8886B92-BA38-8F4C-63E5-D2CB4210DFD2}"/>
              </a:ext>
            </a:extLst>
          </p:cNvPr>
          <p:cNvCxnSpPr>
            <a:cxnSpLocks/>
          </p:cNvCxnSpPr>
          <p:nvPr/>
        </p:nvCxnSpPr>
        <p:spPr>
          <a:xfrm>
            <a:off x="7564861" y="2570719"/>
            <a:ext cx="0" cy="619528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12F1709-8403-B7B2-4CA2-5D68F730D582}"/>
              </a:ext>
            </a:extLst>
          </p:cNvPr>
          <p:cNvSpPr txBox="1"/>
          <p:nvPr/>
        </p:nvSpPr>
        <p:spPr>
          <a:xfrm>
            <a:off x="5178225" y="2520101"/>
            <a:ext cx="2418986" cy="695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49" b="1" dirty="0" err="1">
                <a:solidFill>
                  <a:srgbClr val="3F2683"/>
                </a:solidFill>
                <a:latin typeface="Times" pitchFamily="2" charset="0"/>
              </a:rPr>
              <a:t>Goizeko-Txirrindiraultza</a:t>
            </a:r>
            <a:endParaRPr lang="fr-FR" sz="2449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080032-64E8-41D2-85F7-F7D4D07ED95D}"/>
              </a:ext>
            </a:extLst>
          </p:cNvPr>
          <p:cNvSpPr txBox="1"/>
          <p:nvPr/>
        </p:nvSpPr>
        <p:spPr>
          <a:xfrm>
            <a:off x="5197830" y="3216313"/>
            <a:ext cx="4563658" cy="9970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Hitzordua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xxxko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etxean</a:t>
            </a:r>
            <a:endParaRPr lang="fr-FR" sz="1814" b="1" dirty="0">
              <a:solidFill>
                <a:srgbClr val="3F2683"/>
              </a:solidFill>
              <a:latin typeface="Times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Ibilaldi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baterako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elkarrekin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bakoitza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bere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bizikletarekin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San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parkeraino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fi-FI" sz="1452" b="1" i="1" dirty="0">
                <a:solidFill>
                  <a:srgbClr val="3F2683"/>
                </a:solidFill>
                <a:latin typeface="Times" pitchFamily="2" charset="0"/>
              </a:rPr>
              <a:t>Gosaria eskainiko da, 10etatik goiti herriko etxean</a:t>
            </a:r>
            <a:endParaRPr lang="fr-FR" sz="1452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F72FFC8-F05F-E992-9FB7-06973E016B4E}"/>
              </a:ext>
            </a:extLst>
          </p:cNvPr>
          <p:cNvCxnSpPr>
            <a:cxnSpLocks/>
          </p:cNvCxnSpPr>
          <p:nvPr/>
        </p:nvCxnSpPr>
        <p:spPr>
          <a:xfrm flipH="1">
            <a:off x="5160907" y="5513908"/>
            <a:ext cx="458544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565D5C0-BC8A-3189-7BAF-966F977243AF}"/>
              </a:ext>
            </a:extLst>
          </p:cNvPr>
          <p:cNvSpPr txBox="1"/>
          <p:nvPr/>
        </p:nvSpPr>
        <p:spPr>
          <a:xfrm>
            <a:off x="5220240" y="4184129"/>
            <a:ext cx="4550804" cy="13398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taldeak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abiatuko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dira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herrietako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Etxe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bakoitzetik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San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parkean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elkartuko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dira,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denek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elkarrekin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Egunean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parte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hartzeko</a:t>
            </a:r>
            <a:endParaRPr lang="fr-FR" sz="1452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just" defTabSz="414772">
              <a:defRPr/>
            </a:pPr>
            <a:endParaRPr lang="fr-FR" sz="700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just"/>
            <a:r>
              <a:rPr lang="fr-FR" sz="1089" b="1" i="1" dirty="0">
                <a:solidFill>
                  <a:srgbClr val="3F2683"/>
                </a:solidFill>
                <a:latin typeface="Times" pitchFamily="2" charset="0"/>
              </a:rPr>
              <a:t>* ARRANGOITZE, BASUSARRI, KANBO, EZPELETA, HALTSU, ITSASU, JATSU, LARRESORO, LUHUSO, ZURAIDE, USTARITZE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10B869-C4DD-4753-B9B1-2E36AD774AC7}"/>
              </a:ext>
            </a:extLst>
          </p:cNvPr>
          <p:cNvSpPr txBox="1"/>
          <p:nvPr/>
        </p:nvSpPr>
        <p:spPr>
          <a:xfrm>
            <a:off x="7562365" y="2549874"/>
            <a:ext cx="2253255" cy="5543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8a,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larunbata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10 : 30</a:t>
            </a:r>
            <a:endParaRPr lang="fr-FR" sz="1996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E6CCD47-5A65-4322-5A16-516369B58FE6}"/>
              </a:ext>
            </a:extLst>
          </p:cNvPr>
          <p:cNvCxnSpPr>
            <a:cxnSpLocks/>
          </p:cNvCxnSpPr>
          <p:nvPr/>
        </p:nvCxnSpPr>
        <p:spPr>
          <a:xfrm flipH="1">
            <a:off x="5160907" y="2546021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1978D13-CB4F-9416-87A0-40E4A28FF449}"/>
              </a:ext>
            </a:extLst>
          </p:cNvPr>
          <p:cNvCxnSpPr>
            <a:cxnSpLocks/>
          </p:cNvCxnSpPr>
          <p:nvPr/>
        </p:nvCxnSpPr>
        <p:spPr>
          <a:xfrm flipH="1">
            <a:off x="5160907" y="321826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F4E98A0-759C-A480-A788-9C29B4CD2E94}"/>
              </a:ext>
            </a:extLst>
          </p:cNvPr>
          <p:cNvCxnSpPr>
            <a:cxnSpLocks/>
          </p:cNvCxnSpPr>
          <p:nvPr/>
        </p:nvCxnSpPr>
        <p:spPr>
          <a:xfrm flipH="1">
            <a:off x="5160907" y="420687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2C7182C-CCF9-BA67-0362-12950442BA75}"/>
              </a:ext>
            </a:extLst>
          </p:cNvPr>
          <p:cNvSpPr txBox="1"/>
          <p:nvPr/>
        </p:nvSpPr>
        <p:spPr>
          <a:xfrm>
            <a:off x="5278433" y="5478110"/>
            <a:ext cx="3633274" cy="51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herrietako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webguneak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 </a:t>
            </a: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5880C86-A3C3-9625-EE5C-B0A1490F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07" y="5624345"/>
            <a:ext cx="409450" cy="4094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6A4A7A1-28BD-4765-711F-5926E0D2C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333391" y="5624345"/>
            <a:ext cx="377307" cy="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600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2828602447540820C48B646F87E14" ma:contentTypeVersion="9" ma:contentTypeDescription="Crée un document." ma:contentTypeScope="" ma:versionID="0ae72875c7ed8f2a09c81854791ff1cc">
  <xsd:schema xmlns:xsd="http://www.w3.org/2001/XMLSchema" xmlns:xs="http://www.w3.org/2001/XMLSchema" xmlns:p="http://schemas.microsoft.com/office/2006/metadata/properties" xmlns:ns3="e9313187-353e-4f24-a84b-a950b187d665" targetNamespace="http://schemas.microsoft.com/office/2006/metadata/properties" ma:root="true" ma:fieldsID="98c32f4b813a5e2d3b4f1d04d8442cb5" ns3:_="">
    <xsd:import namespace="e9313187-353e-4f24-a84b-a950b187d6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13187-353e-4f24-a84b-a950b187d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BC810F-E816-4FD1-907F-1520A4385E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500EF-05B8-408F-97D8-FDD6FD64C740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e9313187-353e-4f24-a84b-a950b187d66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0A4079-3828-495C-BF7E-D9653F66EA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313187-353e-4f24-a84b-a950b187d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1655</Words>
  <Application>Microsoft Office PowerPoint</Application>
  <PresentationFormat>Format A4 (210 x 297 mm)</PresentationFormat>
  <Paragraphs>190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Times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Guiraud Philippe</dc:creator>
  <cp:lastModifiedBy>Pascale Amestoy - Mairie Itxassou</cp:lastModifiedBy>
  <cp:revision>57</cp:revision>
  <cp:lastPrinted>2022-09-16T07:26:46Z</cp:lastPrinted>
  <dcterms:created xsi:type="dcterms:W3CDTF">2022-09-06T08:38:52Z</dcterms:created>
  <dcterms:modified xsi:type="dcterms:W3CDTF">2022-09-21T07:53:06Z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0x0101000E02828602447540820C48B646F87E14</vt:lpwstr>
  </property>
</Properties>
</file>